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66" r:id="rId3"/>
    <p:sldId id="258" r:id="rId4"/>
    <p:sldId id="268" r:id="rId5"/>
    <p:sldId id="271" r:id="rId6"/>
    <p:sldId id="269" r:id="rId7"/>
    <p:sldId id="270" r:id="rId8"/>
    <p:sldId id="259" r:id="rId9"/>
    <p:sldId id="267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96"/>
    <p:restoredTop sz="95340"/>
  </p:normalViewPr>
  <p:slideViewPr>
    <p:cSldViewPr snapToGrid="0" snapToObjects="1">
      <p:cViewPr varScale="1">
        <p:scale>
          <a:sx n="59" d="100"/>
          <a:sy n="59" d="100"/>
        </p:scale>
        <p:origin x="4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8461A-D595-BB45-BBC3-CF8346EB5BC2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4DF80-1240-F74E-B9D8-D06D0D784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9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94228" y="1937809"/>
            <a:ext cx="6858000" cy="10064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98361" y="2929536"/>
            <a:ext cx="4061178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EDE3B-0E77-F845-8415-56FEC04DBA71}" type="datetime1">
              <a:rPr lang="ko-KR" altLang="en-US" smtClean="0"/>
              <a:t>2021-09-13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23B5-A84C-924E-BF6D-694DBD728CD3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994229" y="2427250"/>
            <a:ext cx="7155542" cy="2003501"/>
            <a:chOff x="994229" y="2635406"/>
            <a:chExt cx="7155542" cy="2003501"/>
          </a:xfrm>
        </p:grpSpPr>
        <p:cxnSp>
          <p:nvCxnSpPr>
            <p:cNvPr id="13" name="직선 연결선 8"/>
            <p:cNvCxnSpPr/>
            <p:nvPr/>
          </p:nvCxnSpPr>
          <p:spPr>
            <a:xfrm>
              <a:off x="994229" y="2635406"/>
              <a:ext cx="0" cy="2003501"/>
            </a:xfrm>
            <a:prstGeom prst="line">
              <a:avLst/>
            </a:prstGeom>
            <a:ln w="25400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9"/>
            <p:cNvCxnSpPr/>
            <p:nvPr/>
          </p:nvCxnSpPr>
          <p:spPr>
            <a:xfrm>
              <a:off x="8149771" y="2635406"/>
              <a:ext cx="0" cy="2003501"/>
            </a:xfrm>
            <a:prstGeom prst="line">
              <a:avLst/>
            </a:prstGeom>
            <a:ln w="25400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03131" y="4059276"/>
            <a:ext cx="2754313" cy="37147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8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246686" y="3796443"/>
            <a:ext cx="2754313" cy="262833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6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125504" y="6469679"/>
            <a:ext cx="20952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71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89365-AC61-B347-A1C2-6879C35FBB92}" type="datetime1">
              <a:rPr lang="ko-KR" altLang="en-US" smtClean="0"/>
              <a:t>2021-09-13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23B5-A84C-924E-BF6D-694DBD728CD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28649" y="534662"/>
            <a:ext cx="7886700" cy="52813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11" name="직선 연결선 25"/>
          <p:cNvCxnSpPr/>
          <p:nvPr userDrawn="1"/>
        </p:nvCxnSpPr>
        <p:spPr>
          <a:xfrm>
            <a:off x="639382" y="1072646"/>
            <a:ext cx="7875967" cy="0"/>
          </a:xfrm>
          <a:prstGeom prst="line">
            <a:avLst/>
          </a:prstGeom>
          <a:ln w="50800">
            <a:gradFill>
              <a:gsLst>
                <a:gs pos="0">
                  <a:schemeClr val="tx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25"/>
          <p:cNvCxnSpPr/>
          <p:nvPr userDrawn="1"/>
        </p:nvCxnSpPr>
        <p:spPr>
          <a:xfrm>
            <a:off x="254870" y="6475087"/>
            <a:ext cx="8640000" cy="0"/>
          </a:xfrm>
          <a:prstGeom prst="line">
            <a:avLst/>
          </a:prstGeom>
          <a:ln w="28575"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tx1"/>
                </a:gs>
                <a:gs pos="100000">
                  <a:schemeClr val="bg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125504" y="6471103"/>
            <a:ext cx="20952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94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EE1A0-0068-E143-8FEB-126F63988D90}" type="datetime1">
              <a:rPr lang="ko-KR" altLang="en-US" smtClean="0"/>
              <a:t>2021-09-13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23B5-A84C-924E-BF6D-694DBD728C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직선 연결선 25"/>
          <p:cNvCxnSpPr/>
          <p:nvPr userDrawn="1"/>
        </p:nvCxnSpPr>
        <p:spPr>
          <a:xfrm>
            <a:off x="254870" y="6475087"/>
            <a:ext cx="8640000" cy="0"/>
          </a:xfrm>
          <a:prstGeom prst="line">
            <a:avLst/>
          </a:prstGeom>
          <a:ln w="28575"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tx1"/>
                </a:gs>
                <a:gs pos="100000">
                  <a:schemeClr val="bg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125504" y="6471103"/>
            <a:ext cx="20952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36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49" y="534662"/>
            <a:ext cx="7004051" cy="52813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467556"/>
            <a:ext cx="7886700" cy="47094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44583-E9F2-6A41-81F3-C2123C6D8B95}" type="datetime1">
              <a:rPr lang="ko-KR" altLang="en-US" smtClean="0"/>
              <a:t>2021-09-13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125504" y="6471103"/>
            <a:ext cx="20952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23B5-A84C-924E-BF6D-694DBD728C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직선 연결선 25"/>
          <p:cNvCxnSpPr/>
          <p:nvPr userDrawn="1"/>
        </p:nvCxnSpPr>
        <p:spPr>
          <a:xfrm>
            <a:off x="639382" y="1072646"/>
            <a:ext cx="7875967" cy="0"/>
          </a:xfrm>
          <a:prstGeom prst="line">
            <a:avLst/>
          </a:prstGeom>
          <a:ln w="50800">
            <a:gradFill>
              <a:gsLst>
                <a:gs pos="0">
                  <a:schemeClr val="tx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25"/>
          <p:cNvCxnSpPr/>
          <p:nvPr userDrawn="1"/>
        </p:nvCxnSpPr>
        <p:spPr>
          <a:xfrm>
            <a:off x="254870" y="6475087"/>
            <a:ext cx="8640000" cy="0"/>
          </a:xfrm>
          <a:prstGeom prst="line">
            <a:avLst/>
          </a:prstGeom>
          <a:ln w="28575"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tx1"/>
                </a:gs>
                <a:gs pos="100000">
                  <a:schemeClr val="bg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293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4304594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F4FBB-DFA7-3D44-A929-734091DD5A9E}" type="datetime1">
              <a:rPr lang="ko-KR" altLang="en-US" smtClean="0"/>
              <a:t>2021-09-13</a:t>
            </a:fld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23B5-A84C-924E-BF6D-694DBD728CD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915379" y="89958"/>
            <a:ext cx="3115910" cy="38417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800" b="1" i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ko-KR" altLang="en-US" dirty="0"/>
              <a:t>입력</a:t>
            </a:r>
            <a:endParaRPr lang="en-US" dirty="0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28649" y="534662"/>
            <a:ext cx="7886700" cy="52813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16" name="직선 연결선 25"/>
          <p:cNvCxnSpPr/>
          <p:nvPr userDrawn="1"/>
        </p:nvCxnSpPr>
        <p:spPr>
          <a:xfrm>
            <a:off x="639382" y="1072646"/>
            <a:ext cx="7875967" cy="0"/>
          </a:xfrm>
          <a:prstGeom prst="line">
            <a:avLst/>
          </a:prstGeom>
          <a:ln w="50800">
            <a:gradFill>
              <a:gsLst>
                <a:gs pos="0">
                  <a:schemeClr val="tx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25"/>
          <p:cNvCxnSpPr/>
          <p:nvPr userDrawn="1"/>
        </p:nvCxnSpPr>
        <p:spPr>
          <a:xfrm>
            <a:off x="254870" y="6475087"/>
            <a:ext cx="8640000" cy="0"/>
          </a:xfrm>
          <a:prstGeom prst="line">
            <a:avLst/>
          </a:prstGeom>
          <a:ln w="28575"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tx1"/>
                </a:gs>
                <a:gs pos="100000">
                  <a:schemeClr val="bg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125504" y="6471103"/>
            <a:ext cx="20952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3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A65E-52AE-A943-8117-C0AC1803E001}" type="datetime1">
              <a:rPr lang="ko-KR" altLang="en-US" smtClean="0"/>
              <a:t>2021-09-13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23B5-A84C-924E-BF6D-694DBD728CD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628649" y="534662"/>
            <a:ext cx="7886700" cy="52813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14" name="직선 연결선 25"/>
          <p:cNvCxnSpPr/>
          <p:nvPr userDrawn="1"/>
        </p:nvCxnSpPr>
        <p:spPr>
          <a:xfrm>
            <a:off x="639382" y="1072646"/>
            <a:ext cx="7875967" cy="0"/>
          </a:xfrm>
          <a:prstGeom prst="line">
            <a:avLst/>
          </a:prstGeom>
          <a:ln w="50800">
            <a:gradFill>
              <a:gsLst>
                <a:gs pos="0">
                  <a:schemeClr val="tx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25"/>
          <p:cNvCxnSpPr/>
          <p:nvPr userDrawn="1"/>
        </p:nvCxnSpPr>
        <p:spPr>
          <a:xfrm>
            <a:off x="254870" y="6475087"/>
            <a:ext cx="8640000" cy="0"/>
          </a:xfrm>
          <a:prstGeom prst="line">
            <a:avLst/>
          </a:prstGeom>
          <a:ln w="28575"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tx1"/>
                </a:gs>
                <a:gs pos="100000">
                  <a:schemeClr val="bg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125504" y="6471103"/>
            <a:ext cx="20952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5F7E-81FF-EE42-B429-E5CE4B4AB4FB}" type="datetime1">
              <a:rPr lang="ko-KR" altLang="en-US" smtClean="0"/>
              <a:t>2021-09-13</a:t>
            </a:fld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23B5-A84C-924E-BF6D-694DBD728CD3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28649" y="534662"/>
            <a:ext cx="7886700" cy="52813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16" name="직선 연결선 25"/>
          <p:cNvCxnSpPr/>
          <p:nvPr userDrawn="1"/>
        </p:nvCxnSpPr>
        <p:spPr>
          <a:xfrm>
            <a:off x="639382" y="1072646"/>
            <a:ext cx="7875967" cy="0"/>
          </a:xfrm>
          <a:prstGeom prst="line">
            <a:avLst/>
          </a:prstGeom>
          <a:ln w="50800">
            <a:gradFill>
              <a:gsLst>
                <a:gs pos="0">
                  <a:schemeClr val="tx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25"/>
          <p:cNvCxnSpPr/>
          <p:nvPr userDrawn="1"/>
        </p:nvCxnSpPr>
        <p:spPr>
          <a:xfrm>
            <a:off x="254870" y="6475087"/>
            <a:ext cx="8640000" cy="0"/>
          </a:xfrm>
          <a:prstGeom prst="line">
            <a:avLst/>
          </a:prstGeom>
          <a:ln w="28575"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tx1"/>
                </a:gs>
                <a:gs pos="100000">
                  <a:schemeClr val="bg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125504" y="6471103"/>
            <a:ext cx="20952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8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B9A0-7AA5-3946-BD1F-2994A436DB25}" type="datetime1">
              <a:rPr lang="ko-KR" altLang="en-US" smtClean="0"/>
              <a:t>2021-09-13</a:t>
            </a:fld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23B5-A84C-924E-BF6D-694DBD728CD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628649" y="534662"/>
            <a:ext cx="7886700" cy="52813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10" name="직선 연결선 25"/>
          <p:cNvCxnSpPr/>
          <p:nvPr userDrawn="1"/>
        </p:nvCxnSpPr>
        <p:spPr>
          <a:xfrm>
            <a:off x="639382" y="1072646"/>
            <a:ext cx="7875967" cy="0"/>
          </a:xfrm>
          <a:prstGeom prst="line">
            <a:avLst/>
          </a:prstGeom>
          <a:ln w="50800">
            <a:gradFill>
              <a:gsLst>
                <a:gs pos="0">
                  <a:schemeClr val="tx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25"/>
          <p:cNvCxnSpPr/>
          <p:nvPr userDrawn="1"/>
        </p:nvCxnSpPr>
        <p:spPr>
          <a:xfrm>
            <a:off x="254870" y="6475087"/>
            <a:ext cx="8640000" cy="0"/>
          </a:xfrm>
          <a:prstGeom prst="line">
            <a:avLst/>
          </a:prstGeom>
          <a:ln w="28575"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tx1"/>
                </a:gs>
                <a:gs pos="100000">
                  <a:schemeClr val="bg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125504" y="6471103"/>
            <a:ext cx="20952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1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2C6D3-A27F-E84C-B0A5-9EF2DB0EE002}" type="datetime1">
              <a:rPr lang="ko-KR" altLang="en-US" smtClean="0"/>
              <a:t>2021-09-13</a:t>
            </a:fld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23B5-A84C-924E-BF6D-694DBD728CD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28649" y="534662"/>
            <a:ext cx="7886700" cy="52813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25"/>
          <p:cNvCxnSpPr/>
          <p:nvPr userDrawn="1"/>
        </p:nvCxnSpPr>
        <p:spPr>
          <a:xfrm>
            <a:off x="639382" y="1072646"/>
            <a:ext cx="7875967" cy="0"/>
          </a:xfrm>
          <a:prstGeom prst="line">
            <a:avLst/>
          </a:prstGeom>
          <a:ln w="50800">
            <a:gradFill>
              <a:gsLst>
                <a:gs pos="0">
                  <a:schemeClr val="tx1"/>
                </a:gs>
                <a:gs pos="100000">
                  <a:schemeClr val="bg1">
                    <a:lumMod val="8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25"/>
          <p:cNvCxnSpPr/>
          <p:nvPr userDrawn="1"/>
        </p:nvCxnSpPr>
        <p:spPr>
          <a:xfrm>
            <a:off x="254870" y="6475087"/>
            <a:ext cx="8640000" cy="0"/>
          </a:xfrm>
          <a:prstGeom prst="line">
            <a:avLst/>
          </a:prstGeom>
          <a:ln w="28575"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tx1"/>
                </a:gs>
                <a:gs pos="100000">
                  <a:schemeClr val="bg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125504" y="6471103"/>
            <a:ext cx="20952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52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B9A15-580C-0A42-8B30-674ABFFF085D}" type="datetime1">
              <a:rPr lang="ko-KR" altLang="en-US" smtClean="0"/>
              <a:t>2021-09-13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23B5-A84C-924E-BF6D-694DBD728C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직선 연결선 25"/>
          <p:cNvCxnSpPr/>
          <p:nvPr userDrawn="1"/>
        </p:nvCxnSpPr>
        <p:spPr>
          <a:xfrm>
            <a:off x="254870" y="6475087"/>
            <a:ext cx="8640000" cy="0"/>
          </a:xfrm>
          <a:prstGeom prst="line">
            <a:avLst/>
          </a:prstGeom>
          <a:ln w="28575"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tx1"/>
                </a:gs>
                <a:gs pos="100000">
                  <a:schemeClr val="bg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125504" y="6471103"/>
            <a:ext cx="20952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44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 클릭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D4BDD-7E99-154C-9787-F6EF5577BBC8}" type="datetime1">
              <a:rPr lang="ko-KR" altLang="en-US" smtClean="0"/>
              <a:t>2021-09-13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23B5-A84C-924E-BF6D-694DBD728C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직선 연결선 25"/>
          <p:cNvCxnSpPr/>
          <p:nvPr userDrawn="1"/>
        </p:nvCxnSpPr>
        <p:spPr>
          <a:xfrm>
            <a:off x="254870" y="6475087"/>
            <a:ext cx="8640000" cy="0"/>
          </a:xfrm>
          <a:prstGeom prst="line">
            <a:avLst/>
          </a:prstGeom>
          <a:ln w="28575"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tx1"/>
                </a:gs>
                <a:gs pos="100000">
                  <a:schemeClr val="bg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125504" y="6471103"/>
            <a:ext cx="20952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8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961096" y="646968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E9682-8CEF-2044-B5D9-E5C9700B1246}" type="datetime1">
              <a:rPr lang="ko-KR" altLang="en-US" smtClean="0"/>
              <a:t>2021-09-13</a:t>
            </a:fld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193628" y="6480530"/>
            <a:ext cx="7567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F23B5-A84C-924E-BF6D-694DBD728CD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92" y="6564695"/>
            <a:ext cx="1583473" cy="235072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488066" y="6507780"/>
            <a:ext cx="165925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n w="0"/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</a:rPr>
              <a:t>Network Lab.</a:t>
            </a:r>
          </a:p>
        </p:txBody>
      </p:sp>
      <p:sp>
        <p:nvSpPr>
          <p:cNvPr id="12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125504" y="6469643"/>
            <a:ext cx="20952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alphaModFix amt="5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72" y="3093209"/>
            <a:ext cx="4207475" cy="420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2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" charset="2"/>
        <a:buChar char="q"/>
        <a:defRPr sz="21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" charset="2"/>
        <a:buChar char="§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도트매트릭스 제어 및 활용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Control and utilize dot matrix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23B5-A84C-924E-BF6D-694DBD728C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60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6D1BF-BFCD-2E47-87D8-35CCACE80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수업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16306C-7DEB-BC49-91A9-4BEC6B154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 Dot-Matrix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 8x8 Dot-Matrix </a:t>
            </a:r>
            <a:r>
              <a:rPr kumimoji="1" lang="ko-KR" altLang="en-US" dirty="0"/>
              <a:t>출력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 8x8</a:t>
            </a:r>
            <a:r>
              <a:rPr kumimoji="1" lang="ko-KR" altLang="en-US" dirty="0"/>
              <a:t> </a:t>
            </a:r>
            <a:r>
              <a:rPr kumimoji="1" lang="en-US" altLang="ko-KR" dirty="0"/>
              <a:t>Dot-Matrix</a:t>
            </a:r>
            <a:r>
              <a:rPr kumimoji="1" lang="ko-KR" altLang="en-US" dirty="0"/>
              <a:t>를 활용한 움직이는 </a:t>
            </a:r>
            <a:r>
              <a:rPr kumimoji="1" lang="en-US" altLang="ko-KR" dirty="0"/>
              <a:t>LED </a:t>
            </a:r>
            <a:r>
              <a:rPr kumimoji="1" lang="ko-KR" altLang="en-US" dirty="0"/>
              <a:t>만들기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 실습과제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764B9F-E9EB-9342-8719-F48ECB4A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23B5-A84C-924E-BF6D-694DBD728C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0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E0F4F-E3F0-7248-B123-39EA590B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34662"/>
            <a:ext cx="7620406" cy="528131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Dot-Matrix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6F350D-E7BB-DA40-AFDE-5F4359B33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23B5-A84C-924E-BF6D-694DBD728CD3}" type="slidenum">
              <a:rPr lang="en-US" smtClean="0"/>
              <a:t>3</a:t>
            </a:fld>
            <a:endParaRPr 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EBE7B5D-8DDA-FB45-B280-71DDA47099CB}"/>
              </a:ext>
            </a:extLst>
          </p:cNvPr>
          <p:cNvSpPr txBox="1">
            <a:spLocks/>
          </p:cNvSpPr>
          <p:nvPr/>
        </p:nvSpPr>
        <p:spPr>
          <a:xfrm>
            <a:off x="628649" y="1163693"/>
            <a:ext cx="7812824" cy="2075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charset="2"/>
              <a:buChar char="q"/>
              <a:defRPr sz="21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charset="2"/>
              <a:buChar char="§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ko-KR" sz="2000" b="1" dirty="0"/>
              <a:t> Dot-Matrix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600" b="1" dirty="0"/>
              <a:t>일반 상점이나 관공서의 전광판</a:t>
            </a:r>
            <a:r>
              <a:rPr kumimoji="1" lang="en-US" altLang="ko-KR" sz="1600" b="1" dirty="0"/>
              <a:t>, </a:t>
            </a:r>
            <a:r>
              <a:rPr kumimoji="1" lang="ko-KR" altLang="en-US" sz="1600" b="1" dirty="0"/>
              <a:t>버스 행선지 안내판 등 실생활에 여러 곳에서 사용되어 문자를 </a:t>
            </a:r>
            <a:r>
              <a:rPr kumimoji="1" lang="en-US" altLang="ko-KR" sz="1600" b="1" dirty="0"/>
              <a:t>led</a:t>
            </a:r>
            <a:r>
              <a:rPr kumimoji="1" lang="ko-KR" altLang="en-US" sz="1600" b="1" dirty="0"/>
              <a:t>로 알려주는 역할을 하는 장치</a:t>
            </a:r>
            <a:endParaRPr kumimoji="1" lang="en-US" altLang="ko-KR" sz="1600" b="1" dirty="0"/>
          </a:p>
          <a:p>
            <a:pPr lvl="1">
              <a:lnSpc>
                <a:spcPct val="150000"/>
              </a:lnSpc>
            </a:pPr>
            <a:endParaRPr kumimoji="1" lang="ko-KR" altLang="en-US" sz="1600" b="1" dirty="0"/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FFA1EB7-DA04-4F29-93A8-C23589C8D977}"/>
              </a:ext>
            </a:extLst>
          </p:cNvPr>
          <p:cNvSpPr txBox="1">
            <a:spLocks/>
          </p:cNvSpPr>
          <p:nvPr/>
        </p:nvSpPr>
        <p:spPr>
          <a:xfrm>
            <a:off x="628649" y="2658940"/>
            <a:ext cx="8013546" cy="3035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charset="2"/>
              <a:buChar char="q"/>
              <a:defRPr sz="21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charset="2"/>
              <a:buChar char="§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동작원리</a:t>
            </a:r>
            <a:endParaRPr kumimoji="1" lang="en-US" altLang="ko-KR" sz="2000" b="1" dirty="0"/>
          </a:p>
          <a:p>
            <a:pPr lvl="1">
              <a:lnSpc>
                <a:spcPct val="150000"/>
              </a:lnSpc>
            </a:pPr>
            <a:r>
              <a:rPr kumimoji="1" lang="ko-KR" altLang="en-US" sz="1600" b="1" dirty="0"/>
              <a:t>도트 매트릭스에 패턴을 입력할 때 한번에 패턴을 입력하는 것이 아니라 첫번째 라인부터 마지막 라인까지 빠르게 순차적으로 돌아가며 데이터를 입력</a:t>
            </a:r>
            <a:endParaRPr kumimoji="1" lang="en-US" altLang="ko-KR" sz="1600" b="1" dirty="0"/>
          </a:p>
          <a:p>
            <a:pPr lvl="1">
              <a:lnSpc>
                <a:spcPct val="150000"/>
              </a:lnSpc>
            </a:pPr>
            <a:r>
              <a:rPr kumimoji="1" lang="en-US" altLang="ko-KR" sz="1600" b="1" dirty="0"/>
              <a:t>1~8</a:t>
            </a:r>
            <a:r>
              <a:rPr kumimoji="1" lang="ko-KR" altLang="en-US" sz="1600" b="1" dirty="0"/>
              <a:t>라인까지 빠르게 깜빡이며 </a:t>
            </a:r>
            <a:r>
              <a:rPr kumimoji="1" lang="en-US" altLang="ko-KR" sz="1600" b="1" dirty="0"/>
              <a:t>led</a:t>
            </a:r>
            <a:r>
              <a:rPr kumimoji="1" lang="ko-KR" altLang="en-US" sz="1600" b="1" dirty="0"/>
              <a:t>가 켜지는데</a:t>
            </a:r>
            <a:r>
              <a:rPr kumimoji="1" lang="en-US" altLang="ko-KR" sz="1600" b="1" dirty="0"/>
              <a:t>,</a:t>
            </a:r>
            <a:r>
              <a:rPr kumimoji="1" lang="ko-KR" altLang="en-US" sz="1600" b="1" dirty="0"/>
              <a:t> 사람의 눈에서는 잔상효과로 인해 동시에 빛나는 것 처럼 보임</a:t>
            </a:r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868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B863B88D-0AB5-46C6-B9DE-0DA530F51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57" y="1886321"/>
            <a:ext cx="3645132" cy="443701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FDE0F4F-E3F0-7248-B123-39EA590B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34662"/>
            <a:ext cx="7620406" cy="528131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8x8 Dot-Matrix </a:t>
            </a:r>
            <a:r>
              <a:rPr kumimoji="1" lang="ko-KR" altLang="en-US" dirty="0"/>
              <a:t>출력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6F350D-E7BB-DA40-AFDE-5F4359B33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23B5-A84C-924E-BF6D-694DBD728CD3}" type="slidenum">
              <a:rPr lang="en-US" smtClean="0"/>
              <a:t>4</a:t>
            </a:fld>
            <a:endParaRPr 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FFA1EB7-DA04-4F29-93A8-C23589C8D977}"/>
              </a:ext>
            </a:extLst>
          </p:cNvPr>
          <p:cNvSpPr txBox="1">
            <a:spLocks/>
          </p:cNvSpPr>
          <p:nvPr/>
        </p:nvSpPr>
        <p:spPr>
          <a:xfrm>
            <a:off x="628648" y="1344148"/>
            <a:ext cx="4321723" cy="5136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charset="2"/>
              <a:buChar char="q"/>
              <a:defRPr sz="21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charset="2"/>
              <a:buChar char="§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ko-KR" sz="2000" b="1" dirty="0"/>
              <a:t> Dot-Matrix </a:t>
            </a:r>
            <a:r>
              <a:rPr kumimoji="1" lang="ko-KR" altLang="en-US" sz="2000" b="1" dirty="0"/>
              <a:t>출력하기</a:t>
            </a:r>
            <a:endParaRPr kumimoji="1" lang="en-US" altLang="ko-KR" sz="2000" b="1" dirty="0"/>
          </a:p>
          <a:p>
            <a:pPr lvl="1">
              <a:lnSpc>
                <a:spcPct val="150000"/>
              </a:lnSpc>
            </a:pPr>
            <a:r>
              <a:rPr kumimoji="1" lang="en-US" altLang="ko-KR" sz="1600" b="1" dirty="0"/>
              <a:t>8x8 Dot-Matrix </a:t>
            </a:r>
            <a:r>
              <a:rPr kumimoji="1" lang="ko-KR" altLang="en-US" sz="1600" b="1" dirty="0"/>
              <a:t>활용</a:t>
            </a:r>
            <a:endParaRPr kumimoji="1" lang="en-US" altLang="ko-KR" sz="1600" b="1" dirty="0"/>
          </a:p>
          <a:p>
            <a:pPr lvl="1">
              <a:lnSpc>
                <a:spcPct val="150000"/>
              </a:lnSpc>
            </a:pPr>
            <a:r>
              <a:rPr kumimoji="1" lang="ko-KR" altLang="en-US" sz="1600" b="1" dirty="0"/>
              <a:t>행</a:t>
            </a:r>
            <a:r>
              <a:rPr kumimoji="1" lang="en-US" altLang="ko-KR" sz="1600" b="1" dirty="0"/>
              <a:t>, </a:t>
            </a:r>
            <a:r>
              <a:rPr kumimoji="1" lang="ko-KR" altLang="en-US" sz="1600" b="1" dirty="0"/>
              <a:t>열 핀을 제어하면 겹치는 부분의 </a:t>
            </a:r>
            <a:r>
              <a:rPr kumimoji="1" lang="en-US" altLang="ko-KR" sz="1600" b="1" dirty="0"/>
              <a:t>LED</a:t>
            </a:r>
            <a:r>
              <a:rPr kumimoji="1" lang="ko-KR" altLang="en-US" sz="1600" b="1" dirty="0"/>
              <a:t>를 제어할 수 있음</a:t>
            </a:r>
            <a:endParaRPr kumimoji="1" lang="en-US" altLang="ko-KR" sz="1600" b="1" dirty="0"/>
          </a:p>
          <a:p>
            <a:pPr lvl="1">
              <a:lnSpc>
                <a:spcPct val="150000"/>
              </a:lnSpc>
            </a:pPr>
            <a:r>
              <a:rPr kumimoji="1" lang="ko-KR" altLang="en-US" sz="1600" b="1" dirty="0"/>
              <a:t>전류는 높은 곳에서 낮은 곳으로 흐르기 때문에 </a:t>
            </a:r>
            <a:r>
              <a:rPr kumimoji="1" lang="en-US" altLang="ko-KR" sz="1600" b="1" dirty="0"/>
              <a:t>ROW</a:t>
            </a:r>
            <a:r>
              <a:rPr kumimoji="1" lang="ko-KR" altLang="en-US" sz="1600" b="1" dirty="0"/>
              <a:t>는 </a:t>
            </a:r>
            <a:r>
              <a:rPr kumimoji="1" lang="en-US" altLang="ko-KR" sz="1600" b="1" dirty="0"/>
              <a:t>HIGH</a:t>
            </a:r>
            <a:r>
              <a:rPr kumimoji="1" lang="ko-KR" altLang="en-US" sz="1600" b="1" dirty="0"/>
              <a:t>일 때</a:t>
            </a:r>
            <a:r>
              <a:rPr kumimoji="1" lang="en-US" altLang="ko-KR" sz="1600" b="1" dirty="0"/>
              <a:t>, COL</a:t>
            </a:r>
            <a:r>
              <a:rPr kumimoji="1" lang="ko-KR" altLang="en-US" sz="1600" b="1" dirty="0"/>
              <a:t>은 </a:t>
            </a:r>
            <a:r>
              <a:rPr kumimoji="1" lang="en-US" altLang="ko-KR" sz="1600" b="1" dirty="0"/>
              <a:t>LOW</a:t>
            </a:r>
            <a:r>
              <a:rPr kumimoji="1" lang="ko-KR" altLang="en-US" sz="1600" b="1" dirty="0"/>
              <a:t>일 때 </a:t>
            </a:r>
            <a:r>
              <a:rPr kumimoji="1" lang="en-US" altLang="ko-KR" sz="1600" b="1" dirty="0"/>
              <a:t>led</a:t>
            </a:r>
            <a:r>
              <a:rPr kumimoji="1" lang="ko-KR" altLang="en-US" sz="1600" b="1" dirty="0"/>
              <a:t>에 불이 </a:t>
            </a:r>
            <a:r>
              <a:rPr kumimoji="1" lang="ko-KR" altLang="en-US" sz="1600" b="1" dirty="0" err="1"/>
              <a:t>켜짐</a:t>
            </a:r>
            <a:endParaRPr kumimoji="1" lang="en-US" altLang="ko-KR" sz="1600" b="1" dirty="0"/>
          </a:p>
          <a:p>
            <a:pPr marL="342900" lvl="1" indent="0">
              <a:lnSpc>
                <a:spcPct val="150000"/>
              </a:lnSpc>
              <a:buNone/>
            </a:pPr>
            <a:r>
              <a:rPr kumimoji="1" lang="en-US" altLang="ko-KR" sz="1600" b="1" dirty="0"/>
              <a:t>Ex) PIN9-HIGH, PIN13-LOW</a:t>
            </a:r>
            <a:r>
              <a:rPr kumimoji="1" lang="ko-KR" altLang="en-US" sz="1600" b="1" dirty="0"/>
              <a:t>일 때</a:t>
            </a:r>
            <a:r>
              <a:rPr kumimoji="1" lang="en-US" altLang="ko-KR" sz="1600" b="1" dirty="0"/>
              <a:t>,</a:t>
            </a:r>
          </a:p>
          <a:p>
            <a:pPr marL="342900" lvl="1" indent="0">
              <a:lnSpc>
                <a:spcPct val="150000"/>
              </a:lnSpc>
              <a:buNone/>
            </a:pPr>
            <a:r>
              <a:rPr kumimoji="1" lang="en-US" altLang="ko-KR" sz="1600" b="1" dirty="0"/>
              <a:t>     1</a:t>
            </a:r>
            <a:r>
              <a:rPr kumimoji="1" lang="ko-KR" altLang="en-US" sz="1600" b="1" dirty="0"/>
              <a:t>행 </a:t>
            </a:r>
            <a:r>
              <a:rPr kumimoji="1" lang="en-US" altLang="ko-KR" sz="1600" b="1" dirty="0"/>
              <a:t>1</a:t>
            </a:r>
            <a:r>
              <a:rPr kumimoji="1" lang="ko-KR" altLang="en-US" sz="1600" b="1" dirty="0"/>
              <a:t>열에 불이 </a:t>
            </a:r>
            <a:r>
              <a:rPr kumimoji="1" lang="ko-KR" altLang="en-US" sz="1600" b="1" dirty="0" err="1"/>
              <a:t>켜짐</a:t>
            </a:r>
            <a:endParaRPr kumimoji="1" lang="en-US" altLang="ko-KR" sz="1600" b="1" dirty="0"/>
          </a:p>
          <a:p>
            <a:pPr lvl="1">
              <a:lnSpc>
                <a:spcPct val="150000"/>
              </a:lnSpc>
            </a:pPr>
            <a:endParaRPr kumimoji="1" lang="ko-KR" altLang="en-US" sz="1600" b="1" dirty="0"/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D94CDA0-DD3D-4CEC-BB29-D593620B5F06}"/>
              </a:ext>
            </a:extLst>
          </p:cNvPr>
          <p:cNvSpPr/>
          <p:nvPr/>
        </p:nvSpPr>
        <p:spPr>
          <a:xfrm>
            <a:off x="5787387" y="2563023"/>
            <a:ext cx="430533" cy="455531"/>
          </a:xfrm>
          <a:prstGeom prst="roundRect">
            <a:avLst/>
          </a:prstGeom>
          <a:noFill/>
          <a:ln w="28575">
            <a:solidFill>
              <a:srgbClr val="F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411E2-944D-46D7-95D1-5697C6A1C103}"/>
              </a:ext>
            </a:extLst>
          </p:cNvPr>
          <p:cNvSpPr txBox="1"/>
          <p:nvPr/>
        </p:nvSpPr>
        <p:spPr>
          <a:xfrm>
            <a:off x="5128992" y="1197558"/>
            <a:ext cx="35990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rgbClr val="F60000"/>
                </a:solidFill>
              </a:rPr>
              <a:t>화살표 방향으로만 전류가 흐를 수 있음</a:t>
            </a:r>
            <a:endParaRPr lang="en-US" altLang="ko-KR" sz="1500" b="1" dirty="0">
              <a:solidFill>
                <a:srgbClr val="F60000"/>
              </a:solidFill>
            </a:endParaRPr>
          </a:p>
          <a:p>
            <a:r>
              <a:rPr lang="ko-KR" altLang="en-US" sz="1500" b="1" dirty="0">
                <a:solidFill>
                  <a:srgbClr val="F60000"/>
                </a:solidFill>
              </a:rPr>
              <a:t>반대방향으로는 흐르지 않음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6A49F0C5-E5F2-4BF0-8129-477E540AC8F9}"/>
              </a:ext>
            </a:extLst>
          </p:cNvPr>
          <p:cNvCxnSpPr>
            <a:cxnSpLocks/>
            <a:stCxn id="8" idx="1"/>
            <a:endCxn id="7" idx="0"/>
          </p:cNvCxnSpPr>
          <p:nvPr/>
        </p:nvCxnSpPr>
        <p:spPr>
          <a:xfrm rot="10800000" flipH="1" flipV="1">
            <a:off x="5128992" y="1474557"/>
            <a:ext cx="873662" cy="1088466"/>
          </a:xfrm>
          <a:prstGeom prst="bentConnector4">
            <a:avLst>
              <a:gd name="adj1" fmla="val -26166"/>
              <a:gd name="adj2" fmla="val 62724"/>
            </a:avLst>
          </a:prstGeom>
          <a:ln w="28575">
            <a:solidFill>
              <a:srgbClr val="F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608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E0F4F-E3F0-7248-B123-39EA590B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34662"/>
            <a:ext cx="7620406" cy="528131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8x8 Dot-Matrix </a:t>
            </a:r>
            <a:r>
              <a:rPr kumimoji="1" lang="ko-KR" altLang="en-US" dirty="0"/>
              <a:t>출력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6F350D-E7BB-DA40-AFDE-5F4359B33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23B5-A84C-924E-BF6D-694DBD728CD3}" type="slidenum">
              <a:rPr lang="en-US" smtClean="0"/>
              <a:t>5</a:t>
            </a:fld>
            <a:endParaRPr 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FFA1EB7-DA04-4F29-93A8-C23589C8D977}"/>
              </a:ext>
            </a:extLst>
          </p:cNvPr>
          <p:cNvSpPr txBox="1">
            <a:spLocks/>
          </p:cNvSpPr>
          <p:nvPr/>
        </p:nvSpPr>
        <p:spPr>
          <a:xfrm>
            <a:off x="628648" y="1344148"/>
            <a:ext cx="4321723" cy="5136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charset="2"/>
              <a:buChar char="q"/>
              <a:defRPr sz="21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charset="2"/>
              <a:buChar char="§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ko-KR" sz="2000" b="1" dirty="0"/>
              <a:t> Dot-Matrix </a:t>
            </a:r>
            <a:r>
              <a:rPr kumimoji="1" lang="ko-KR" altLang="en-US" sz="2000" b="1" dirty="0"/>
              <a:t>회로 연결</a:t>
            </a:r>
            <a:endParaRPr kumimoji="1" lang="ko-KR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09D4943-6AC1-4033-8418-A98CCE9E0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73" y="2266336"/>
            <a:ext cx="3940629" cy="263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D625D8-62B4-4ADE-BBB6-DD672B945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628" y="2419547"/>
            <a:ext cx="4596782" cy="23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5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E0F4F-E3F0-7248-B123-39EA590B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34662"/>
            <a:ext cx="7620406" cy="528131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8x8 Dot-Matrix </a:t>
            </a:r>
            <a:r>
              <a:rPr kumimoji="1" lang="ko-KR" altLang="en-US" dirty="0"/>
              <a:t>출력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6F350D-E7BB-DA40-AFDE-5F4359B33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23B5-A84C-924E-BF6D-694DBD728CD3}" type="slidenum">
              <a:rPr lang="en-US" smtClean="0"/>
              <a:t>6</a:t>
            </a:fld>
            <a:endParaRPr 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FFA1EB7-DA04-4F29-93A8-C23589C8D977}"/>
              </a:ext>
            </a:extLst>
          </p:cNvPr>
          <p:cNvSpPr txBox="1">
            <a:spLocks/>
          </p:cNvSpPr>
          <p:nvPr/>
        </p:nvSpPr>
        <p:spPr>
          <a:xfrm>
            <a:off x="628647" y="1344148"/>
            <a:ext cx="8288929" cy="2447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charset="2"/>
              <a:buChar char="q"/>
              <a:defRPr sz="21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charset="2"/>
              <a:buChar char="§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라이브러리를 활용하여 </a:t>
            </a:r>
            <a:r>
              <a:rPr kumimoji="1" lang="en-US" altLang="ko-KR" sz="2000" b="1" dirty="0"/>
              <a:t>‘ARDUINO’ </a:t>
            </a:r>
            <a:r>
              <a:rPr kumimoji="1" lang="ko-KR" altLang="en-US" sz="2000" b="1" dirty="0"/>
              <a:t>출력해보기</a:t>
            </a:r>
            <a:endParaRPr kumimoji="1" lang="en-US" altLang="ko-KR" sz="2000" b="1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en-US" altLang="ko-KR" sz="1600" b="1" dirty="0"/>
              <a:t>FrequencyTimer.2 </a:t>
            </a:r>
            <a:r>
              <a:rPr kumimoji="1" lang="ko-KR" altLang="en-US" sz="1600" b="1" dirty="0"/>
              <a:t>라이브러리 추가</a:t>
            </a:r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B9794D-1166-4D3A-A137-786BDDDF6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99" t="5457" r="43515" b="71852"/>
          <a:stretch/>
        </p:blipFill>
        <p:spPr>
          <a:xfrm>
            <a:off x="914400" y="2428113"/>
            <a:ext cx="5886994" cy="19522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B9DDA6-D784-4827-BA06-6D184759A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606"/>
          <a:stretch/>
        </p:blipFill>
        <p:spPr>
          <a:xfrm>
            <a:off x="925232" y="4492263"/>
            <a:ext cx="7323823" cy="16674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D647751-9479-42AA-81DB-B8E3786F8E85}"/>
              </a:ext>
            </a:extLst>
          </p:cNvPr>
          <p:cNvSpPr/>
          <p:nvPr/>
        </p:nvSpPr>
        <p:spPr>
          <a:xfrm>
            <a:off x="7280366" y="5505142"/>
            <a:ext cx="618309" cy="286057"/>
          </a:xfrm>
          <a:prstGeom prst="rect">
            <a:avLst/>
          </a:prstGeom>
          <a:noFill/>
          <a:ln w="38100">
            <a:solidFill>
              <a:srgbClr val="F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611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E0F4F-E3F0-7248-B123-39EA590B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34662"/>
            <a:ext cx="7620406" cy="528131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8x8 Dot-Matrix </a:t>
            </a:r>
            <a:r>
              <a:rPr kumimoji="1" lang="ko-KR" altLang="en-US" dirty="0"/>
              <a:t>출력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6F350D-E7BB-DA40-AFDE-5F4359B33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93628" y="6480529"/>
            <a:ext cx="1800000" cy="1800000"/>
          </a:xfrm>
        </p:spPr>
        <p:txBody>
          <a:bodyPr/>
          <a:lstStyle/>
          <a:p>
            <a:fld id="{382F23B5-A84C-924E-BF6D-694DBD728CD3}" type="slidenum">
              <a:rPr lang="en-US" smtClean="0"/>
              <a:t>7</a:t>
            </a:fld>
            <a:endParaRPr 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AFF44C7-C7F8-47C8-B2B6-2129CEF8CF40}"/>
              </a:ext>
            </a:extLst>
          </p:cNvPr>
          <p:cNvSpPr txBox="1">
            <a:spLocks/>
          </p:cNvSpPr>
          <p:nvPr/>
        </p:nvSpPr>
        <p:spPr>
          <a:xfrm>
            <a:off x="628647" y="1344148"/>
            <a:ext cx="8288929" cy="2447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charset="2"/>
              <a:buChar char="q"/>
              <a:defRPr sz="21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charset="2"/>
              <a:buChar char="§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ko-KR" sz="2000" b="1" dirty="0"/>
              <a:t> </a:t>
            </a:r>
            <a:r>
              <a:rPr kumimoji="1" lang="ko-KR" altLang="en-US" sz="2000" b="1" dirty="0"/>
              <a:t>라이브러리를 활용하여 </a:t>
            </a:r>
            <a:r>
              <a:rPr kumimoji="1" lang="en-US" altLang="ko-KR" sz="2000" b="1" dirty="0"/>
              <a:t>‘ARDUINO’ </a:t>
            </a:r>
            <a:r>
              <a:rPr kumimoji="1" lang="ko-KR" altLang="en-US" sz="2000" b="1" dirty="0"/>
              <a:t>출력해보기</a:t>
            </a:r>
            <a:endParaRPr kumimoji="1" lang="en-US" altLang="ko-KR" sz="2000" b="1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ko-KR" altLang="en-US" sz="1600" b="1" dirty="0"/>
              <a:t>소스코드는 별도의 </a:t>
            </a:r>
            <a:r>
              <a:rPr kumimoji="1" lang="en-US" altLang="ko-KR" sz="1600" b="1" dirty="0"/>
              <a:t>pdf</a:t>
            </a:r>
            <a:r>
              <a:rPr kumimoji="1" lang="ko-KR" altLang="en-US" sz="1600" b="1" dirty="0"/>
              <a:t>파일 참조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C8E092-BD39-49C3-9DD8-19D65D3BE8A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7" y="2432922"/>
            <a:ext cx="1800000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41F005-8A78-45F1-8023-B579C14BF65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25550" y="2432922"/>
            <a:ext cx="1800000" cy="18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618D9D-E35E-4362-A71A-D51AF2271CC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87303" y="2439022"/>
            <a:ext cx="1800000" cy="18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B44EC4-EAA5-4910-BF50-27D4F7F4E75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49055" y="2439022"/>
            <a:ext cx="1800000" cy="18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315F2E7-001D-49A2-99BE-E0E2EF848E7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661670" y="4349741"/>
            <a:ext cx="1800000" cy="18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717FD4-9EBD-4D9F-81A4-6CD349EFEC0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550263" y="4355842"/>
            <a:ext cx="1800000" cy="180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7803D6-82C9-4527-B7D2-9451F42D50C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438855" y="434974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9D70A-9496-DA44-A3FC-1C622608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34662"/>
            <a:ext cx="8301342" cy="528131"/>
          </a:xfrm>
        </p:spPr>
        <p:txBody>
          <a:bodyPr>
            <a:noAutofit/>
          </a:bodyPr>
          <a:lstStyle/>
          <a:p>
            <a:r>
              <a:rPr kumimoji="1" lang="en-US" altLang="ko-KR" sz="2800" dirty="0"/>
              <a:t>8x8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Dot-Matrix</a:t>
            </a:r>
            <a:r>
              <a:rPr kumimoji="1" lang="ko-KR" altLang="en-US" sz="2800" dirty="0"/>
              <a:t>를 활용한 움직이는 </a:t>
            </a:r>
            <a:r>
              <a:rPr kumimoji="1" lang="en-US" altLang="ko-KR" sz="2800" dirty="0"/>
              <a:t>LED </a:t>
            </a:r>
            <a:r>
              <a:rPr kumimoji="1" lang="ko-KR" altLang="en-US" sz="2800" dirty="0"/>
              <a:t>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1EF47-C5F5-4445-8AA6-DD24E22C4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23B5-A84C-924E-BF6D-694DBD728CD3}" type="slidenum">
              <a:rPr lang="en-US" smtClean="0"/>
              <a:t>8</a:t>
            </a:fld>
            <a:endParaRPr 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2A95FE4-0605-A540-83D5-6186A5F4F8F2}"/>
              </a:ext>
            </a:extLst>
          </p:cNvPr>
          <p:cNvSpPr txBox="1">
            <a:spLocks/>
          </p:cNvSpPr>
          <p:nvPr/>
        </p:nvSpPr>
        <p:spPr>
          <a:xfrm>
            <a:off x="628649" y="1163693"/>
            <a:ext cx="7886700" cy="1982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charset="2"/>
              <a:buChar char="q"/>
              <a:defRPr sz="21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charset="2"/>
              <a:buChar char="§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ko-KR" altLang="en-US" sz="2000" b="1" dirty="0"/>
              <a:t> 움직이는 </a:t>
            </a:r>
            <a:r>
              <a:rPr kumimoji="1" lang="en-US" altLang="ko-KR" sz="2000" b="1" dirty="0"/>
              <a:t>LED</a:t>
            </a:r>
            <a:r>
              <a:rPr kumimoji="1" lang="ko-KR" altLang="en-US" sz="2000" b="1" dirty="0"/>
              <a:t> 만들기</a:t>
            </a:r>
            <a:endParaRPr kumimoji="1" lang="en-US" altLang="ko-KR" sz="2000" b="1" dirty="0"/>
          </a:p>
          <a:p>
            <a:pPr lvl="1">
              <a:lnSpc>
                <a:spcPct val="150000"/>
              </a:lnSpc>
            </a:pPr>
            <a:r>
              <a:rPr kumimoji="1" lang="ko-KR" altLang="en-US" sz="1600" b="1" dirty="0"/>
              <a:t>기존의 코드에서 함수를 하나 추가하여 문자</a:t>
            </a:r>
            <a:r>
              <a:rPr kumimoji="1" lang="en-US" altLang="ko-KR" sz="1600" b="1" dirty="0"/>
              <a:t>,</a:t>
            </a:r>
            <a:r>
              <a:rPr kumimoji="1" lang="ko-KR" altLang="en-US" sz="1600" b="1" dirty="0"/>
              <a:t> 숫자</a:t>
            </a:r>
            <a:r>
              <a:rPr kumimoji="1" lang="en-US" altLang="ko-KR" sz="1600" b="1" dirty="0"/>
              <a:t>,</a:t>
            </a:r>
            <a:r>
              <a:rPr kumimoji="1" lang="ko-KR" altLang="en-US" sz="1600" b="1" dirty="0"/>
              <a:t> 기호가 좌우로 움직이는 형태로 출력 가능</a:t>
            </a:r>
            <a:endParaRPr kumimoji="1" lang="en-US" altLang="ko-KR" sz="1600" b="1" dirty="0"/>
          </a:p>
          <a:p>
            <a:pPr lvl="1">
              <a:lnSpc>
                <a:spcPct val="150000"/>
              </a:lnSpc>
            </a:pPr>
            <a:r>
              <a:rPr kumimoji="1" lang="ko-KR" altLang="en-US" sz="1600" b="1" dirty="0"/>
              <a:t>소스코드는 별도의 </a:t>
            </a:r>
            <a:r>
              <a:rPr kumimoji="1" lang="en-US" altLang="ko-KR" sz="1600" b="1" dirty="0"/>
              <a:t>PDF</a:t>
            </a:r>
            <a:r>
              <a:rPr kumimoji="1" lang="ko-KR" altLang="en-US" sz="1600" b="1" dirty="0"/>
              <a:t>파일 참조</a:t>
            </a:r>
            <a:endParaRPr kumimoji="1" lang="en-US" altLang="ko-KR" sz="1600" b="1" dirty="0"/>
          </a:p>
          <a:p>
            <a:pPr lvl="1">
              <a:lnSpc>
                <a:spcPct val="150000"/>
              </a:lnSpc>
            </a:pPr>
            <a:endParaRPr kumimoji="1" lang="en-US" altLang="ko-KR" sz="1600" b="1" dirty="0"/>
          </a:p>
          <a:p>
            <a:pPr lvl="1">
              <a:lnSpc>
                <a:spcPct val="150000"/>
              </a:lnSpc>
            </a:pPr>
            <a:endParaRPr kumimoji="1" lang="en-US" altLang="ko-KR" sz="1600" b="1" dirty="0"/>
          </a:p>
          <a:p>
            <a:pPr lvl="1">
              <a:lnSpc>
                <a:spcPct val="150000"/>
              </a:lnSpc>
            </a:pPr>
            <a:endParaRPr kumimoji="1" lang="ko-KR" altLang="en-US" sz="1600" b="1" dirty="0"/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0D525C-55D0-44CA-97F4-0330E9AD903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293628" y="3378531"/>
            <a:ext cx="1800000" cy="18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3A5EDC-EE80-4516-8A23-1922C5D77EA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51" y="337853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1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F2F5E-8298-9944-A8F7-EE419BE7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실습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9EBB0C-AD80-A64E-97E3-280BEA3BD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772" y="1513855"/>
            <a:ext cx="8528215" cy="18000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1.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Dot-Matrix</a:t>
            </a:r>
            <a:r>
              <a:rPr kumimoji="1" lang="ko-KR" altLang="en-US" sz="2000" b="1" dirty="0"/>
              <a:t>를 사용하여 학번 출력하기</a:t>
            </a:r>
            <a:endParaRPr kumimoji="1" lang="en-US" altLang="ko-KR" sz="2000" b="1" dirty="0"/>
          </a:p>
          <a:p>
            <a:pPr lvl="1">
              <a:lnSpc>
                <a:spcPct val="150000"/>
              </a:lnSpc>
            </a:pPr>
            <a:r>
              <a:rPr kumimoji="1" lang="ko-KR" altLang="en-US" sz="1700" b="1" dirty="0"/>
              <a:t>옆으로 흘러가는 형태로 학번을 출력</a:t>
            </a:r>
            <a:endParaRPr kumimoji="1" lang="en-US" altLang="ko-KR" sz="1700" b="1" dirty="0"/>
          </a:p>
          <a:p>
            <a:pPr lvl="1">
              <a:lnSpc>
                <a:spcPct val="150000"/>
              </a:lnSpc>
            </a:pPr>
            <a:r>
              <a:rPr kumimoji="1" lang="ko-KR" altLang="en-US" sz="1700" b="1" dirty="0"/>
              <a:t>예제 코드 참조</a:t>
            </a:r>
            <a:endParaRPr kumimoji="1" lang="en-US" altLang="ko-KR" sz="1700" b="1" dirty="0"/>
          </a:p>
          <a:p>
            <a:pPr lvl="1">
              <a:lnSpc>
                <a:spcPct val="150000"/>
              </a:lnSpc>
            </a:pPr>
            <a:endParaRPr kumimoji="1" lang="en-US" altLang="ko-KR" sz="48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F35FF9-1C43-AA42-8372-A7604D20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F23B5-A84C-924E-BF6D-694DBD728CD3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726E559-0E26-4697-A187-A09632ED7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94" y="286394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68AC2C-9003-45EC-A6E1-0774ECD78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06" t="24415" r="11063" b="7928"/>
          <a:stretch/>
        </p:blipFill>
        <p:spPr>
          <a:xfrm>
            <a:off x="852225" y="3321141"/>
            <a:ext cx="2440675" cy="233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99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Netopia_v4" id="{0FB7521E-A123-864E-BC25-459823935710}" vid="{D8BFBF5E-3F05-E741-A231-78F526BF48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테마</Template>
  <TotalTime>425</TotalTime>
  <Words>250</Words>
  <Application>Microsoft Office PowerPoint</Application>
  <PresentationFormat>화면 슬라이드 쇼(4:3)</PresentationFormat>
  <Paragraphs>49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Calibri</vt:lpstr>
      <vt:lpstr>Wingdings</vt:lpstr>
      <vt:lpstr>Office 테마</vt:lpstr>
      <vt:lpstr>도트매트릭스 제어 및 활용</vt:lpstr>
      <vt:lpstr>수업 내용</vt:lpstr>
      <vt:lpstr>Dot-Matrix</vt:lpstr>
      <vt:lpstr>8x8 Dot-Matrix 출력</vt:lpstr>
      <vt:lpstr>8x8 Dot-Matrix 출력</vt:lpstr>
      <vt:lpstr>8x8 Dot-Matrix 출력</vt:lpstr>
      <vt:lpstr>8x8 Dot-Matrix 출력</vt:lpstr>
      <vt:lpstr>8x8 Dot-Matrix를 활용한 움직이는 LED 만들기</vt:lpstr>
      <vt:lpstr>실습 과제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YongTak Yoon</dc:creator>
  <cp:lastModifiedBy>Jeeyoung Kim</cp:lastModifiedBy>
  <cp:revision>75</cp:revision>
  <dcterms:created xsi:type="dcterms:W3CDTF">2018-01-26T00:27:25Z</dcterms:created>
  <dcterms:modified xsi:type="dcterms:W3CDTF">2021-09-13T04:40:27Z</dcterms:modified>
</cp:coreProperties>
</file>